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2"/>
  </p:notesMasterIdLst>
  <p:sldIdLst>
    <p:sldId id="256" r:id="rId2"/>
    <p:sldId id="257" r:id="rId3"/>
    <p:sldId id="266" r:id="rId4"/>
    <p:sldId id="280" r:id="rId5"/>
    <p:sldId id="267" r:id="rId6"/>
    <p:sldId id="269" r:id="rId7"/>
    <p:sldId id="260" r:id="rId8"/>
    <p:sldId id="281" r:id="rId9"/>
    <p:sldId id="270" r:id="rId10"/>
    <p:sldId id="279" r:id="rId11"/>
    <p:sldId id="271" r:id="rId12"/>
    <p:sldId id="273" r:id="rId13"/>
    <p:sldId id="274" r:id="rId14"/>
    <p:sldId id="275" r:id="rId15"/>
    <p:sldId id="282" r:id="rId16"/>
    <p:sldId id="277" r:id="rId17"/>
    <p:sldId id="258" r:id="rId18"/>
    <p:sldId id="259" r:id="rId19"/>
    <p:sldId id="261" r:id="rId20"/>
    <p:sldId id="278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13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C23026-85D4-48E8-9219-18000F688023}" type="datetimeFigureOut">
              <a:rPr lang="en-US" smtClean="0"/>
              <a:t>10/6/2023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8D42E2-8102-4E72-B8DC-BA8209884E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5016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8" name="Shape 1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Shape 12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lang="en-US"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8" name="Shape 1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Shape 12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16</a:t>
            </a:fld>
            <a:endParaRPr lang="en-US"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855281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5" name="Shape 1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Shape 106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17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Shape 11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18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5" name="Shape 1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Shape 136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5" name="Shape 1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Shape 136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502776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8" name="Shape 1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Shape 12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lang="en-US"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678471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8" name="Shape 1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Shape 12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lang="en-US"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781974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8" name="Shape 1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Shape 12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lang="en-US"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375056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8" name="Shape 1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Shape 12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 lang="en-US"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248299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8" name="Shape 1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Shape 12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12</a:t>
            </a:fld>
            <a:endParaRPr lang="en-US"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885687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8" name="Shape 1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Shape 12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13</a:t>
            </a:fld>
            <a:endParaRPr lang="en-US"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816749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8" name="Shape 1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Shape 12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14</a:t>
            </a:fld>
            <a:endParaRPr lang="en-US"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291445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8" name="Shape 1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Shape 12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15</a:t>
            </a:fld>
            <a:endParaRPr lang="en-US"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517406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8B963-0F36-48FC-991E-AA63861DA924}" type="datetimeFigureOut">
              <a:rPr lang="en-US" smtClean="0"/>
              <a:t>10/6/2023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28D1EF-21B1-4D0B-A764-32B3B9A0AD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7120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8B963-0F36-48FC-991E-AA63861DA924}" type="datetimeFigureOut">
              <a:rPr lang="en-US" smtClean="0"/>
              <a:t>10/6/2023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28D1EF-21B1-4D0B-A764-32B3B9A0AD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1888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8B963-0F36-48FC-991E-AA63861DA924}" type="datetimeFigureOut">
              <a:rPr lang="en-US" smtClean="0"/>
              <a:t>10/6/2023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28D1EF-21B1-4D0B-A764-32B3B9A0AD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3915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8B963-0F36-48FC-991E-AA63861DA924}" type="datetimeFigureOut">
              <a:rPr lang="en-US" smtClean="0"/>
              <a:t>10/6/2023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28D1EF-21B1-4D0B-A764-32B3B9A0ADA1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2299329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8B963-0F36-48FC-991E-AA63861DA924}" type="datetimeFigureOut">
              <a:rPr lang="en-US" smtClean="0"/>
              <a:t>10/6/2023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28D1EF-21B1-4D0B-A764-32B3B9A0AD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117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8B963-0F36-48FC-991E-AA63861DA924}" type="datetimeFigureOut">
              <a:rPr lang="en-US" smtClean="0"/>
              <a:t>10/6/2023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28D1EF-21B1-4D0B-A764-32B3B9A0AD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9104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8B963-0F36-48FC-991E-AA63861DA924}" type="datetimeFigureOut">
              <a:rPr lang="en-US" smtClean="0"/>
              <a:t>10/6/2023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28D1EF-21B1-4D0B-A764-32B3B9A0AD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65418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8B963-0F36-48FC-991E-AA63861DA924}" type="datetimeFigureOut">
              <a:rPr lang="en-US" smtClean="0"/>
              <a:t>10/6/2023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28D1EF-21B1-4D0B-A764-32B3B9A0AD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5215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8B963-0F36-48FC-991E-AA63861DA924}" type="datetimeFigureOut">
              <a:rPr lang="en-US" smtClean="0"/>
              <a:t>10/6/2023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28D1EF-21B1-4D0B-A764-32B3B9A0AD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6166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8B963-0F36-48FC-991E-AA63861DA924}" type="datetimeFigureOut">
              <a:rPr lang="en-US" smtClean="0"/>
              <a:t>10/6/2023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28D1EF-21B1-4D0B-A764-32B3B9A0AD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8981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8B963-0F36-48FC-991E-AA63861DA924}" type="datetimeFigureOut">
              <a:rPr lang="en-US" smtClean="0"/>
              <a:t>10/6/2023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28D1EF-21B1-4D0B-A764-32B3B9A0AD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5788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8B963-0F36-48FC-991E-AA63861DA924}" type="datetimeFigureOut">
              <a:rPr lang="en-US" smtClean="0"/>
              <a:t>10/6/2023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28D1EF-21B1-4D0B-A764-32B3B9A0AD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7923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8B963-0F36-48FC-991E-AA63861DA924}" type="datetimeFigureOut">
              <a:rPr lang="en-US" smtClean="0"/>
              <a:t>10/6/2023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28D1EF-21B1-4D0B-A764-32B3B9A0AD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4594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8B963-0F36-48FC-991E-AA63861DA924}" type="datetimeFigureOut">
              <a:rPr lang="en-US" smtClean="0"/>
              <a:t>10/6/2023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28D1EF-21B1-4D0B-A764-32B3B9A0AD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5606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8B963-0F36-48FC-991E-AA63861DA924}" type="datetimeFigureOut">
              <a:rPr lang="en-US" smtClean="0"/>
              <a:t>10/6/2023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28D1EF-21B1-4D0B-A764-32B3B9A0AD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0664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8B963-0F36-48FC-991E-AA63861DA924}" type="datetimeFigureOut">
              <a:rPr lang="en-US" smtClean="0"/>
              <a:t>10/6/2023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28D1EF-21B1-4D0B-A764-32B3B9A0AD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2398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8B963-0F36-48FC-991E-AA63861DA924}" type="datetimeFigureOut">
              <a:rPr lang="en-US" smtClean="0"/>
              <a:t>10/6/2023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28D1EF-21B1-4D0B-A764-32B3B9A0AD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5935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93C8B963-0F36-48FC-991E-AA63861DA924}" type="datetimeFigureOut">
              <a:rPr lang="en-US" smtClean="0"/>
              <a:t>10/6/2023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428D1EF-21B1-4D0B-A764-32B3B9A0AD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17901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e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bit.ly/geog4300_dice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2DA1E6-0A9B-4FAD-9E42-B37B3CA5D7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4917" y="3979334"/>
            <a:ext cx="9440034" cy="1828801"/>
          </a:xfrm>
        </p:spPr>
        <p:txBody>
          <a:bodyPr>
            <a:normAutofit/>
          </a:bodyPr>
          <a:lstStyle/>
          <a:p>
            <a:r>
              <a:rPr lang="en-US" dirty="0"/>
              <a:t>Week 6: Central limit theorem and CIs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6D1488-58DF-4A33-AC86-D6B690A68D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04917" y="5808133"/>
            <a:ext cx="9440034" cy="1049867"/>
          </a:xfrm>
        </p:spPr>
        <p:txBody>
          <a:bodyPr>
            <a:normAutofit/>
          </a:bodyPr>
          <a:lstStyle/>
          <a:p>
            <a:r>
              <a:rPr lang="en-US" sz="3200" dirty="0"/>
              <a:t>Geog4300: Shannon</a:t>
            </a:r>
          </a:p>
        </p:txBody>
      </p:sp>
      <p:pic>
        <p:nvPicPr>
          <p:cNvPr id="6" name="Shape 94" descr="C:\Courses\495_Spring2002\0010\samplemeans.jpg">
            <a:extLst>
              <a:ext uri="{FF2B5EF4-FFF2-40B4-BE49-F238E27FC236}">
                <a16:creationId xmlns:a16="http://schemas.microsoft.com/office/drawing/2014/main" id="{B25F6BAD-0C0F-4045-84CF-CE32EA0C3269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144384" y="313553"/>
            <a:ext cx="6161099" cy="3531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646456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3DD6258-A573-4276-86C0-2B70A8C1B91F}"/>
              </a:ext>
            </a:extLst>
          </p:cNvPr>
          <p:cNvSpPr/>
          <p:nvPr/>
        </p:nvSpPr>
        <p:spPr>
          <a:xfrm>
            <a:off x="463359" y="305907"/>
            <a:ext cx="1126528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/>
              <a:t>Central limit theorem: The distribution of </a:t>
            </a:r>
            <a:r>
              <a:rPr lang="en-US" sz="3600" b="1" u="sng" dirty="0"/>
              <a:t>sample means </a:t>
            </a:r>
            <a:r>
              <a:rPr lang="en-US" sz="3600" dirty="0"/>
              <a:t>is </a:t>
            </a:r>
            <a:r>
              <a:rPr lang="en-US" sz="3600" b="1" i="1" dirty="0">
                <a:solidFill>
                  <a:srgbClr val="FFC000"/>
                </a:solidFill>
              </a:rPr>
              <a:t>normally distributed</a:t>
            </a:r>
            <a:r>
              <a:rPr lang="en-US" sz="3600" dirty="0">
                <a:solidFill>
                  <a:srgbClr val="FFC000"/>
                </a:solidFill>
              </a:rPr>
              <a:t> </a:t>
            </a:r>
            <a:r>
              <a:rPr lang="en-US" sz="3600" dirty="0"/>
              <a:t>and centers around the </a:t>
            </a:r>
            <a:r>
              <a:rPr lang="en-US" sz="3600" b="1" i="1" dirty="0">
                <a:solidFill>
                  <a:srgbClr val="FFC000"/>
                </a:solidFill>
              </a:rPr>
              <a:t>population mean</a:t>
            </a:r>
            <a:r>
              <a:rPr lang="en-US" sz="3600" dirty="0"/>
              <a:t>.</a:t>
            </a:r>
            <a:endParaRPr lang="en-US" sz="3600" dirty="0">
              <a:solidFill>
                <a:srgbClr val="FFC00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92A2076-C336-4480-B722-8667F2C236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193" b="10587"/>
          <a:stretch/>
        </p:blipFill>
        <p:spPr>
          <a:xfrm>
            <a:off x="352461" y="2871024"/>
            <a:ext cx="6332256" cy="37728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82B6193-0DBE-4E57-AED0-74B9BAFFC7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2071" y="2763956"/>
            <a:ext cx="5173211" cy="387990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6C3EB27-B3BA-4CE0-811A-37CB85D2F519}"/>
              </a:ext>
            </a:extLst>
          </p:cNvPr>
          <p:cNvSpPr/>
          <p:nvPr/>
        </p:nvSpPr>
        <p:spPr>
          <a:xfrm>
            <a:off x="7136413" y="2302291"/>
            <a:ext cx="47797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The actual mean is here </a:t>
            </a:r>
            <a:r>
              <a:rPr lang="en-US" sz="2400" b="1" i="1" dirty="0"/>
              <a:t>somewhere!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981803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3DD6258-A573-4276-86C0-2B70A8C1B91F}"/>
              </a:ext>
            </a:extLst>
          </p:cNvPr>
          <p:cNvSpPr/>
          <p:nvPr/>
        </p:nvSpPr>
        <p:spPr>
          <a:xfrm>
            <a:off x="463359" y="245567"/>
            <a:ext cx="1126528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/>
              <a:t>What’s the </a:t>
            </a:r>
            <a:r>
              <a:rPr lang="en-US" sz="3600" b="1" dirty="0">
                <a:solidFill>
                  <a:srgbClr val="FFC000"/>
                </a:solidFill>
              </a:rPr>
              <a:t>mean</a:t>
            </a:r>
            <a:r>
              <a:rPr lang="en-US" sz="3600" dirty="0"/>
              <a:t> and </a:t>
            </a:r>
            <a:r>
              <a:rPr lang="en-US" sz="3600" b="1" dirty="0">
                <a:solidFill>
                  <a:srgbClr val="FFC000"/>
                </a:solidFill>
              </a:rPr>
              <a:t>standard deviation</a:t>
            </a:r>
            <a:r>
              <a:rPr lang="en-US" sz="3600" dirty="0"/>
              <a:t> for our whole class’s rolls (the sample mean distribution)?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8A8EBD-183F-402C-972A-59E78803066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193" b="10587"/>
          <a:stretch/>
        </p:blipFill>
        <p:spPr>
          <a:xfrm>
            <a:off x="6096000" y="3216270"/>
            <a:ext cx="5932503" cy="353466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948B244-D561-4B57-B629-4082CA518482}"/>
              </a:ext>
            </a:extLst>
          </p:cNvPr>
          <p:cNvSpPr/>
          <p:nvPr/>
        </p:nvSpPr>
        <p:spPr>
          <a:xfrm>
            <a:off x="6192773" y="2005004"/>
            <a:ext cx="6096000" cy="1077218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3200" dirty="0"/>
              <a:t>Histogram of means from 200 simulations of 20 two-dice rolls.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011638C-8613-43F8-A99A-532395C9393B}"/>
              </a:ext>
            </a:extLst>
          </p:cNvPr>
          <p:cNvSpPr/>
          <p:nvPr/>
        </p:nvSpPr>
        <p:spPr>
          <a:xfrm>
            <a:off x="-112451" y="5181271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2400" dirty="0"/>
              <a:t>Mean of these means: 7</a:t>
            </a:r>
          </a:p>
          <a:p>
            <a:pPr algn="r"/>
            <a:r>
              <a:rPr lang="en-US" sz="2400" dirty="0"/>
              <a:t>Standard deviation of these means: 0.55</a:t>
            </a:r>
          </a:p>
        </p:txBody>
      </p:sp>
    </p:spTree>
    <p:extLst>
      <p:ext uri="{BB962C8B-B14F-4D97-AF65-F5344CB8AC3E}">
        <p14:creationId xmlns:p14="http://schemas.microsoft.com/office/powerpoint/2010/main" val="34872776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/>
          <p:nvPr/>
        </p:nvSpPr>
        <p:spPr>
          <a:xfrm>
            <a:off x="305540" y="133702"/>
            <a:ext cx="9655206" cy="642689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spcBef>
                <a:spcPts val="560"/>
              </a:spcBef>
              <a:buClr>
                <a:srgbClr val="FFFF66"/>
              </a:buClr>
              <a:buSzPct val="25000"/>
            </a:pPr>
            <a:r>
              <a:rPr lang="en-US" sz="4800" dirty="0">
                <a:effectLst/>
                <a:latin typeface="+mj-lt"/>
                <a:ea typeface="Gill Sans MT"/>
                <a:cs typeface="Gill Sans MT"/>
                <a:sym typeface="Gill Sans MT"/>
              </a:rPr>
              <a:t>Standard error</a:t>
            </a:r>
            <a:endParaRPr lang="en-US" sz="3000" dirty="0">
              <a:effectLst/>
              <a:ea typeface="Gill Sans MT"/>
              <a:cs typeface="Gill Sans MT"/>
              <a:sym typeface="Gill Sans M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948B244-D561-4B57-B629-4082CA518482}"/>
              </a:ext>
            </a:extLst>
          </p:cNvPr>
          <p:cNvSpPr/>
          <p:nvPr/>
        </p:nvSpPr>
        <p:spPr>
          <a:xfrm>
            <a:off x="5465669" y="1335775"/>
            <a:ext cx="6096000" cy="35394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3200" dirty="0"/>
              <a:t>How many 10 dice roll samples did we create? What should our standard error be?</a:t>
            </a:r>
          </a:p>
          <a:p>
            <a:endParaRPr lang="en-US" sz="3200" dirty="0"/>
          </a:p>
          <a:p>
            <a:r>
              <a:rPr lang="en-US" sz="3200" dirty="0"/>
              <a:t>How many </a:t>
            </a:r>
            <a:r>
              <a:rPr lang="en-US" sz="3200" b="1" u="sng" dirty="0"/>
              <a:t>means</a:t>
            </a:r>
            <a:r>
              <a:rPr lang="en-US" sz="3200" dirty="0"/>
              <a:t> fit within 1 standard error of the mean? Within 2 standard errors?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B22A0B2-861B-4AE9-9C08-36F6F14BE3BF}"/>
                  </a:ext>
                </a:extLst>
              </p:cNvPr>
              <p:cNvSpPr txBox="1"/>
              <p:nvPr/>
            </p:nvSpPr>
            <p:spPr>
              <a:xfrm>
                <a:off x="1314994" y="1421568"/>
                <a:ext cx="2363339" cy="13980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acc>
                            <m:accPr>
                              <m:chr m:val="̅"/>
                              <m:ctrlPr>
                                <a:rPr lang="en-US" sz="4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sub>
                      </m:sSub>
                      <m:r>
                        <a:rPr lang="en-US" sz="4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4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4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4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sz="48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B22A0B2-861B-4AE9-9C08-36F6F14BE3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4994" y="1421568"/>
                <a:ext cx="2363339" cy="13980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831C689B-9170-44EF-BEEC-D467D38D63A6}"/>
                  </a:ext>
                </a:extLst>
              </p:cNvPr>
              <p:cNvSpPr/>
              <p:nvPr/>
            </p:nvSpPr>
            <p:spPr>
              <a:xfrm>
                <a:off x="630331" y="3347149"/>
                <a:ext cx="4367423" cy="107721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3200" dirty="0"/>
                  <a:t>=standard deviation of sample or population</a:t>
                </a: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831C689B-9170-44EF-BEEC-D467D38D63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331" y="3347149"/>
                <a:ext cx="4367423" cy="1077218"/>
              </a:xfrm>
              <a:prstGeom prst="rect">
                <a:avLst/>
              </a:prstGeom>
              <a:blipFill>
                <a:blip r:embed="rId4"/>
                <a:stretch>
                  <a:fillRect l="-3487" t="-7345" r="-2789" b="-175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224513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/>
          <p:nvPr/>
        </p:nvSpPr>
        <p:spPr>
          <a:xfrm>
            <a:off x="305540" y="133702"/>
            <a:ext cx="9655206" cy="642689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spcBef>
                <a:spcPts val="560"/>
              </a:spcBef>
              <a:buClr>
                <a:srgbClr val="FFFF66"/>
              </a:buClr>
              <a:buSzPct val="25000"/>
            </a:pPr>
            <a:r>
              <a:rPr lang="en-US" sz="4000" b="1" dirty="0">
                <a:effectLst/>
                <a:latin typeface="+mj-lt"/>
                <a:ea typeface="Gill Sans MT"/>
                <a:cs typeface="Gill Sans MT"/>
                <a:sym typeface="Gill Sans MT"/>
              </a:rPr>
              <a:t>Confidence intervals</a:t>
            </a:r>
            <a:endParaRPr lang="en-US" sz="2400" b="1" dirty="0">
              <a:effectLst/>
              <a:ea typeface="Gill Sans MT"/>
              <a:cs typeface="Gill Sans MT"/>
              <a:sym typeface="Gill Sans M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3EEA105-4EED-4F35-8506-76A1F7DE6B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2409" y="1212920"/>
            <a:ext cx="8595647" cy="5161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5173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/>
          <p:nvPr/>
        </p:nvSpPr>
        <p:spPr>
          <a:xfrm>
            <a:off x="305540" y="133702"/>
            <a:ext cx="9655206" cy="642689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spcBef>
                <a:spcPts val="560"/>
              </a:spcBef>
              <a:buClr>
                <a:srgbClr val="FFFF66"/>
              </a:buClr>
              <a:buSzPct val="25000"/>
            </a:pPr>
            <a:r>
              <a:rPr lang="en-US" sz="4000" b="1" dirty="0">
                <a:effectLst/>
                <a:latin typeface="+mj-lt"/>
                <a:ea typeface="Gill Sans MT"/>
                <a:cs typeface="Gill Sans MT"/>
                <a:sym typeface="Gill Sans MT"/>
              </a:rPr>
              <a:t>Confidence intervals</a:t>
            </a:r>
            <a:endParaRPr lang="en-US" sz="2400" b="1" dirty="0">
              <a:effectLst/>
              <a:ea typeface="Gill Sans MT"/>
              <a:cs typeface="Gill Sans MT"/>
              <a:sym typeface="Gill Sans MT"/>
            </a:endParaRPr>
          </a:p>
        </p:txBody>
      </p:sp>
      <p:sp>
        <p:nvSpPr>
          <p:cNvPr id="4" name="Shape 172">
            <a:extLst>
              <a:ext uri="{FF2B5EF4-FFF2-40B4-BE49-F238E27FC236}">
                <a16:creationId xmlns:a16="http://schemas.microsoft.com/office/drawing/2014/main" id="{D0114048-46AB-4E82-A685-F0CF46805DA3}"/>
              </a:ext>
            </a:extLst>
          </p:cNvPr>
          <p:cNvSpPr txBox="1"/>
          <p:nvPr/>
        </p:nvSpPr>
        <p:spPr>
          <a:xfrm>
            <a:off x="487806" y="951297"/>
            <a:ext cx="7540625" cy="181588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 dirty="0">
                <a:ea typeface="Gill Sans MT"/>
                <a:cs typeface="Gill Sans MT"/>
                <a:sym typeface="Gill Sans MT"/>
              </a:rPr>
              <a:t>Three ingredients for a confidence interval:</a:t>
            </a:r>
          </a:p>
          <a:p>
            <a:pPr marL="457200" marR="0" lvl="0" indent="-457200" algn="l" rtl="0">
              <a:spcBef>
                <a:spcPts val="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ea typeface="Gill Sans MT"/>
                <a:cs typeface="Gill Sans MT"/>
                <a:sym typeface="Gill Sans MT"/>
              </a:rPr>
              <a:t>Sample mean</a:t>
            </a:r>
          </a:p>
          <a:p>
            <a:pPr marL="457200" marR="0" lvl="0" indent="-457200" algn="l" rtl="0">
              <a:spcBef>
                <a:spcPts val="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ea typeface="Gill Sans MT"/>
                <a:cs typeface="Gill Sans MT"/>
                <a:sym typeface="Gill Sans MT"/>
              </a:rPr>
              <a:t>Standard error</a:t>
            </a:r>
          </a:p>
          <a:p>
            <a:pPr marL="457200" marR="0" lvl="0" indent="-457200" algn="l" rtl="0">
              <a:spcBef>
                <a:spcPts val="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ea typeface="Gill Sans MT"/>
                <a:cs typeface="Gill Sans MT"/>
                <a:sym typeface="Gill Sans MT"/>
              </a:rPr>
              <a:t>Z-score for the confidence interval</a:t>
            </a:r>
          </a:p>
          <a:p>
            <a:pPr marL="457200" marR="0" lvl="0" indent="-457200" algn="l" rtl="0">
              <a:spcBef>
                <a:spcPts val="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endParaRPr lang="en-US" sz="2800" dirty="0">
              <a:ea typeface="Gill Sans MT"/>
              <a:cs typeface="Gill Sans MT"/>
              <a:sym typeface="Gill Sans MT"/>
            </a:endParaRPr>
          </a:p>
          <a:p>
            <a:pPr marL="457200" marR="0" lvl="0" indent="-457200" algn="l" rtl="0">
              <a:spcBef>
                <a:spcPts val="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endParaRPr lang="en-US" sz="2800" dirty="0">
              <a:ea typeface="Gill Sans MT"/>
              <a:cs typeface="Gill Sans MT"/>
              <a:sym typeface="Gill Sans MT"/>
            </a:endParaRPr>
          </a:p>
          <a:p>
            <a:pPr marR="0" lvl="0" algn="l" rtl="0">
              <a:spcBef>
                <a:spcPts val="0"/>
              </a:spcBef>
              <a:buClr>
                <a:schemeClr val="tx1"/>
              </a:buClr>
              <a:buSzPct val="100000"/>
            </a:pPr>
            <a:r>
              <a:rPr lang="en-US" sz="2800" dirty="0">
                <a:ea typeface="Gill Sans MT"/>
                <a:cs typeface="Gill Sans MT"/>
                <a:sym typeface="Gill Sans MT"/>
              </a:rPr>
              <a:t>Margin of error = z-score * the standard error</a:t>
            </a:r>
          </a:p>
          <a:p>
            <a:pPr marR="0" lvl="0" algn="l" rtl="0">
              <a:spcBef>
                <a:spcPts val="0"/>
              </a:spcBef>
              <a:buClr>
                <a:schemeClr val="tx1"/>
              </a:buClr>
              <a:buSzPct val="100000"/>
            </a:pPr>
            <a:r>
              <a:rPr lang="en-US" sz="2800" dirty="0">
                <a:ea typeface="Gill Sans MT"/>
                <a:cs typeface="Gill Sans MT"/>
                <a:sym typeface="Gill Sans MT"/>
              </a:rPr>
              <a:t>Subtract and add this MOE to the sample mean</a:t>
            </a:r>
          </a:p>
          <a:p>
            <a:pPr marR="0" lvl="0" algn="l" rtl="0">
              <a:spcBef>
                <a:spcPts val="0"/>
              </a:spcBef>
              <a:buClr>
                <a:schemeClr val="tx1"/>
              </a:buClr>
              <a:buSzPct val="100000"/>
            </a:pPr>
            <a:endParaRPr lang="en-US" sz="2800" dirty="0">
              <a:ea typeface="Gill Sans MT"/>
              <a:cs typeface="Gill Sans MT"/>
              <a:sym typeface="Gill Sans MT"/>
            </a:endParaRPr>
          </a:p>
          <a:p>
            <a:pPr marR="0" lvl="0" algn="l" rtl="0">
              <a:spcBef>
                <a:spcPts val="0"/>
              </a:spcBef>
              <a:buClr>
                <a:schemeClr val="tx1"/>
              </a:buClr>
              <a:buSzPct val="100000"/>
            </a:pPr>
            <a:r>
              <a:rPr lang="en-US" sz="2800" dirty="0">
                <a:ea typeface="Gill Sans MT"/>
                <a:cs typeface="Gill Sans MT"/>
                <a:sym typeface="Gill Sans MT"/>
              </a:rPr>
              <a:t>What’s the confidence interval for each of your three dice roll samples? How many include the actual mean of 7?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B8A8011-5113-4555-B749-F3416585979D}"/>
                  </a:ext>
                </a:extLst>
              </p:cNvPr>
              <p:cNvSpPr txBox="1"/>
              <p:nvPr/>
            </p:nvSpPr>
            <p:spPr>
              <a:xfrm>
                <a:off x="8867852" y="2940045"/>
                <a:ext cx="2363339" cy="13980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acc>
                            <m:accPr>
                              <m:chr m:val="̅"/>
                              <m:ctrlPr>
                                <a:rPr lang="en-US" sz="4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sub>
                      </m:sSub>
                      <m:r>
                        <a:rPr lang="en-US" sz="4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4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4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4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sz="4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B8A8011-5113-4555-B749-F341658597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7852" y="2940045"/>
                <a:ext cx="2363339" cy="13980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187908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/>
          <p:nvPr/>
        </p:nvSpPr>
        <p:spPr>
          <a:xfrm>
            <a:off x="296662" y="34771"/>
            <a:ext cx="9655206" cy="642689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spcBef>
                <a:spcPts val="560"/>
              </a:spcBef>
              <a:buClr>
                <a:srgbClr val="FFFF66"/>
              </a:buClr>
              <a:buSzPct val="25000"/>
            </a:pPr>
            <a:r>
              <a:rPr lang="en-US" sz="3600" b="1" dirty="0">
                <a:effectLst/>
                <a:latin typeface="+mj-lt"/>
                <a:ea typeface="Gill Sans MT"/>
                <a:cs typeface="Gill Sans MT"/>
                <a:sym typeface="Gill Sans MT"/>
              </a:rPr>
              <a:t>Confidence intervals for proportions</a:t>
            </a:r>
            <a:endParaRPr lang="en-US" sz="2000" b="1" dirty="0">
              <a:effectLst/>
              <a:ea typeface="Gill Sans MT"/>
              <a:cs typeface="Gill Sans MT"/>
              <a:sym typeface="Gill Sans MT"/>
            </a:endParaRPr>
          </a:p>
        </p:txBody>
      </p:sp>
      <p:sp>
        <p:nvSpPr>
          <p:cNvPr id="6" name="Shape 255">
            <a:extLst>
              <a:ext uri="{FF2B5EF4-FFF2-40B4-BE49-F238E27FC236}">
                <a16:creationId xmlns:a16="http://schemas.microsoft.com/office/drawing/2014/main" id="{F2EB5C37-FFDF-48E3-B272-2AED3030B44C}"/>
              </a:ext>
            </a:extLst>
          </p:cNvPr>
          <p:cNvSpPr txBox="1"/>
          <p:nvPr/>
        </p:nvSpPr>
        <p:spPr>
          <a:xfrm>
            <a:off x="393698" y="824592"/>
            <a:ext cx="7010400" cy="224676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 dirty="0">
                <a:ea typeface="Gill Sans MT"/>
                <a:cs typeface="Gill Sans MT"/>
                <a:sym typeface="Gill Sans MT"/>
              </a:rPr>
              <a:t>You asked 50 households in Athens if they keep chickens on their property. Three said they did. Create a confidence interval for the proportion of chicken owning households in the city.</a:t>
            </a:r>
          </a:p>
        </p:txBody>
      </p:sp>
      <p:pic>
        <p:nvPicPr>
          <p:cNvPr id="7" name="Shape 256" descr="http://modernsurvivalonline.com/wp-content/uploads/2014/01/Chicken1.jpg">
            <a:extLst>
              <a:ext uri="{FF2B5EF4-FFF2-40B4-BE49-F238E27FC236}">
                <a16:creationId xmlns:a16="http://schemas.microsoft.com/office/drawing/2014/main" id="{29D31E35-1870-405C-B672-D6B44680492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3698" y="3248218"/>
            <a:ext cx="5105399" cy="339030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" name="Shape 246">
            <a:extLst>
              <a:ext uri="{FF2B5EF4-FFF2-40B4-BE49-F238E27FC236}">
                <a16:creationId xmlns:a16="http://schemas.microsoft.com/office/drawing/2014/main" id="{E284F3ED-4E8B-4EFA-9A73-DD6E0B41A86E}"/>
              </a:ext>
            </a:extLst>
          </p:cNvPr>
          <p:cNvGrpSpPr/>
          <p:nvPr/>
        </p:nvGrpSpPr>
        <p:grpSpPr>
          <a:xfrm>
            <a:off x="8043169" y="994300"/>
            <a:ext cx="3532451" cy="1597979"/>
            <a:chOff x="1245591" y="2667000"/>
            <a:chExt cx="2907308" cy="1371599"/>
          </a:xfrm>
        </p:grpSpPr>
        <p:sp>
          <p:nvSpPr>
            <p:cNvPr id="9" name="Shape 247">
              <a:extLst>
                <a:ext uri="{FF2B5EF4-FFF2-40B4-BE49-F238E27FC236}">
                  <a16:creationId xmlns:a16="http://schemas.microsoft.com/office/drawing/2014/main" id="{1008F3C6-BBF7-49D0-8241-58350E5F11AB}"/>
                </a:ext>
              </a:extLst>
            </p:cNvPr>
            <p:cNvSpPr/>
            <p:nvPr/>
          </p:nvSpPr>
          <p:spPr>
            <a:xfrm>
              <a:off x="1245591" y="2667000"/>
              <a:ext cx="2907308" cy="1371599"/>
            </a:xfrm>
            <a:prstGeom prst="rect">
              <a:avLst/>
            </a:prstGeom>
            <a:solidFill>
              <a:srgbClr val="F2F2F2"/>
            </a:solidFill>
            <a:ln w="25400" cap="flat" cmpd="sng">
              <a:solidFill>
                <a:srgbClr val="395E8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Gill Sans MT"/>
                <a:ea typeface="Gill Sans MT"/>
                <a:cs typeface="Gill Sans MT"/>
                <a:sym typeface="Gill Sans MT"/>
              </a:endParaRPr>
            </a:p>
          </p:txBody>
        </p:sp>
        <p:pic>
          <p:nvPicPr>
            <p:cNvPr id="10" name="Shape 248">
              <a:extLst>
                <a:ext uri="{FF2B5EF4-FFF2-40B4-BE49-F238E27FC236}">
                  <a16:creationId xmlns:a16="http://schemas.microsoft.com/office/drawing/2014/main" id="{552E9EC0-FD7F-46D7-9372-80BAB0F5261D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245591" y="2743378"/>
              <a:ext cx="2884091" cy="118680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2" name="Picture 4" descr="ryan gosling hey girl - Hey girl Check out my confidence interval">
            <a:extLst>
              <a:ext uri="{FF2B5EF4-FFF2-40B4-BE49-F238E27FC236}">
                <a16:creationId xmlns:a16="http://schemas.microsoft.com/office/drawing/2014/main" id="{C1F1758C-3E48-490C-812D-D2E67DB026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5620" y="2828523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54928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/>
          <p:nvPr/>
        </p:nvSpPr>
        <p:spPr>
          <a:xfrm>
            <a:off x="296662" y="34771"/>
            <a:ext cx="9655206" cy="642689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spcBef>
                <a:spcPts val="560"/>
              </a:spcBef>
              <a:buClr>
                <a:srgbClr val="FFFF66"/>
              </a:buClr>
              <a:buSzPct val="25000"/>
            </a:pPr>
            <a:r>
              <a:rPr lang="en-US" sz="4800" dirty="0">
                <a:effectLst/>
                <a:latin typeface="+mj-lt"/>
                <a:ea typeface="Gill Sans MT"/>
                <a:cs typeface="Gill Sans MT"/>
                <a:sym typeface="Gill Sans MT"/>
              </a:rPr>
              <a:t>Let’s talk about sampling!</a:t>
            </a:r>
            <a:endParaRPr lang="en-US" sz="3000" dirty="0">
              <a:effectLst/>
              <a:ea typeface="Gill Sans MT"/>
              <a:cs typeface="Gill Sans MT"/>
              <a:sym typeface="Gill Sans MT"/>
            </a:endParaRPr>
          </a:p>
        </p:txBody>
      </p:sp>
      <p:pic>
        <p:nvPicPr>
          <p:cNvPr id="11" name="Shape 94" descr="http://media.cleveland.com/business_impact/photo/heinens-samples-cheesecake-bites-and-eggnogjpg-18875e4df01fff3c.jpg">
            <a:extLst>
              <a:ext uri="{FF2B5EF4-FFF2-40B4-BE49-F238E27FC236}">
                <a16:creationId xmlns:a16="http://schemas.microsoft.com/office/drawing/2014/main" id="{9C466EF7-F841-4B29-96F5-90608067C44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61850" y="1390279"/>
            <a:ext cx="6468300" cy="4636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000697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/>
          <p:nvPr/>
        </p:nvSpPr>
        <p:spPr>
          <a:xfrm>
            <a:off x="511730" y="116858"/>
            <a:ext cx="7280297" cy="58477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buSzPct val="25000"/>
            </a:pPr>
            <a:r>
              <a:rPr lang="en-US" sz="3200" b="1" dirty="0">
                <a:latin typeface="+mj-lt"/>
                <a:ea typeface="Gill Sans MT"/>
                <a:cs typeface="Gill Sans MT"/>
                <a:sym typeface="Gill Sans MT"/>
              </a:rPr>
              <a:t>Sample research question:</a:t>
            </a:r>
          </a:p>
        </p:txBody>
      </p:sp>
      <p:sp>
        <p:nvSpPr>
          <p:cNvPr id="109" name="Shape 109"/>
          <p:cNvSpPr txBox="1"/>
          <p:nvPr/>
        </p:nvSpPr>
        <p:spPr>
          <a:xfrm>
            <a:off x="511729" y="701632"/>
            <a:ext cx="10704351" cy="44196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buClr>
                <a:srgbClr val="FFFF66"/>
              </a:buClr>
              <a:buSzPct val="25000"/>
            </a:pPr>
            <a:r>
              <a:rPr lang="en-US" sz="2800" dirty="0">
                <a:ea typeface="Gill Sans MT"/>
                <a:cs typeface="Gill Sans MT"/>
                <a:sym typeface="Gill Sans MT"/>
              </a:rPr>
              <a:t>What are the most significant obstacles homeowners face in maintaining their homes? How does this vary by the homeowners’ age?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A62756E-A55D-4542-9478-8DB0D69687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3546"/>
          <a:stretch/>
        </p:blipFill>
        <p:spPr>
          <a:xfrm>
            <a:off x="3635934" y="2646715"/>
            <a:ext cx="4920131" cy="3435654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9F0CA4B-FA1F-4682-854B-60EED43498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2601" y="2338014"/>
            <a:ext cx="7878274" cy="1381318"/>
          </a:xfrm>
          <a:prstGeom prst="rect">
            <a:avLst/>
          </a:prstGeom>
        </p:spPr>
      </p:pic>
      <p:sp>
        <p:nvSpPr>
          <p:cNvPr id="122" name="Shape 122"/>
          <p:cNvSpPr txBox="1"/>
          <p:nvPr/>
        </p:nvSpPr>
        <p:spPr>
          <a:xfrm>
            <a:off x="1752601" y="268459"/>
            <a:ext cx="8686800" cy="44195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buClr>
                <a:srgbClr val="FFFF66"/>
              </a:buClr>
              <a:buSzPct val="25000"/>
            </a:pPr>
            <a:r>
              <a:rPr lang="en-US" sz="3600" b="1" dirty="0">
                <a:ea typeface="Gill Sans MT"/>
                <a:cs typeface="Gill Sans MT"/>
                <a:sym typeface="Gill Sans MT"/>
              </a:rPr>
              <a:t>Sampling frame: </a:t>
            </a:r>
          </a:p>
          <a:p>
            <a:pPr>
              <a:buClr>
                <a:srgbClr val="FFFF66"/>
              </a:buClr>
              <a:buSzPct val="25000"/>
            </a:pPr>
            <a:r>
              <a:rPr lang="en-US" sz="3600" dirty="0">
                <a:ea typeface="Gill Sans MT"/>
                <a:cs typeface="Gill Sans MT"/>
                <a:sym typeface="Gill Sans MT"/>
              </a:rPr>
              <a:t>List of ALL possible households you could interview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56E219D-3081-41A2-A1B8-6EF7BEE05D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7975" y="3506680"/>
            <a:ext cx="6421425" cy="3213436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 txBox="1"/>
          <p:nvPr/>
        </p:nvSpPr>
        <p:spPr>
          <a:xfrm>
            <a:off x="1141801" y="1587212"/>
            <a:ext cx="4420800" cy="18159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buSzPct val="25000"/>
            </a:pPr>
            <a:r>
              <a:rPr lang="en-US" sz="3200" u="sng" dirty="0">
                <a:ea typeface="Gill Sans MT"/>
                <a:cs typeface="Gill Sans MT"/>
                <a:sym typeface="Gill Sans MT"/>
              </a:rPr>
              <a:t>Non-probability sample</a:t>
            </a:r>
            <a:br>
              <a:rPr lang="en-US" sz="3200" u="sng" dirty="0">
                <a:ea typeface="Gill Sans MT"/>
                <a:cs typeface="Gill Sans MT"/>
                <a:sym typeface="Gill Sans MT"/>
              </a:rPr>
            </a:br>
            <a:r>
              <a:rPr lang="en-US" sz="3200" dirty="0">
                <a:ea typeface="Gill Sans MT"/>
                <a:cs typeface="Gill Sans MT"/>
                <a:sym typeface="Gill Sans MT"/>
              </a:rPr>
              <a:t>Convenience</a:t>
            </a:r>
          </a:p>
          <a:p>
            <a:pPr>
              <a:buSzPct val="25000"/>
            </a:pPr>
            <a:r>
              <a:rPr lang="en-US" sz="3200" dirty="0">
                <a:ea typeface="Gill Sans MT"/>
                <a:cs typeface="Gill Sans MT"/>
                <a:sym typeface="Gill Sans MT"/>
              </a:rPr>
              <a:t>Snowball</a:t>
            </a:r>
          </a:p>
          <a:p>
            <a:pPr>
              <a:buSzPct val="25000"/>
            </a:pPr>
            <a:r>
              <a:rPr lang="en-US" sz="3200" dirty="0">
                <a:ea typeface="Gill Sans MT"/>
                <a:cs typeface="Gill Sans MT"/>
                <a:sym typeface="Gill Sans MT"/>
              </a:rPr>
              <a:t>Quota</a:t>
            </a:r>
          </a:p>
        </p:txBody>
      </p:sp>
      <p:sp>
        <p:nvSpPr>
          <p:cNvPr id="139" name="Shape 139"/>
          <p:cNvSpPr txBox="1"/>
          <p:nvPr/>
        </p:nvSpPr>
        <p:spPr>
          <a:xfrm>
            <a:off x="6929253" y="1600604"/>
            <a:ext cx="3618600" cy="2246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buSzPct val="25000"/>
            </a:pPr>
            <a:r>
              <a:rPr lang="en-US" sz="3200" u="sng" dirty="0">
                <a:ea typeface="Gill Sans MT"/>
                <a:cs typeface="Gill Sans MT"/>
                <a:sym typeface="Gill Sans MT"/>
              </a:rPr>
              <a:t>Probability sample</a:t>
            </a:r>
          </a:p>
          <a:p>
            <a:pPr>
              <a:buSzPct val="25000"/>
            </a:pPr>
            <a:r>
              <a:rPr lang="en-US" sz="3200" dirty="0">
                <a:ea typeface="Gill Sans MT"/>
                <a:cs typeface="Gill Sans MT"/>
                <a:sym typeface="Gill Sans MT"/>
              </a:rPr>
              <a:t>Random</a:t>
            </a:r>
          </a:p>
          <a:p>
            <a:pPr>
              <a:buSzPct val="25000"/>
            </a:pPr>
            <a:r>
              <a:rPr lang="en-US" sz="3200" dirty="0">
                <a:ea typeface="Gill Sans MT"/>
                <a:cs typeface="Gill Sans MT"/>
                <a:sym typeface="Gill Sans MT"/>
              </a:rPr>
              <a:t>Systematic</a:t>
            </a:r>
          </a:p>
          <a:p>
            <a:pPr>
              <a:buSzPct val="25000"/>
            </a:pPr>
            <a:r>
              <a:rPr lang="en-US" sz="3200" dirty="0">
                <a:ea typeface="Gill Sans MT"/>
                <a:cs typeface="Gill Sans MT"/>
                <a:sym typeface="Gill Sans MT"/>
              </a:rPr>
              <a:t>Stratified</a:t>
            </a:r>
          </a:p>
          <a:p>
            <a:pPr>
              <a:buSzPct val="25000"/>
            </a:pPr>
            <a:r>
              <a:rPr lang="en-US" sz="3200" dirty="0">
                <a:ea typeface="Gill Sans MT"/>
                <a:cs typeface="Gill Sans MT"/>
                <a:sym typeface="Gill Sans MT"/>
              </a:rPr>
              <a:t>Cluster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F7614B-0303-B269-F538-B586834F9F97}"/>
              </a:ext>
            </a:extLst>
          </p:cNvPr>
          <p:cNvSpPr txBox="1"/>
          <p:nvPr/>
        </p:nvSpPr>
        <p:spPr>
          <a:xfrm>
            <a:off x="541035" y="259951"/>
            <a:ext cx="705100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b="1" dirty="0">
                <a:ea typeface="Gill Sans MT"/>
                <a:cs typeface="Gill Sans MT"/>
                <a:sym typeface="Gill Sans MT"/>
              </a:rPr>
              <a:t>Sampling strategy</a:t>
            </a:r>
            <a:endParaRPr lang="en-US" sz="48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12AC8CF-13A3-4593-9053-122027377F90}"/>
              </a:ext>
            </a:extLst>
          </p:cNvPr>
          <p:cNvSpPr txBox="1"/>
          <p:nvPr/>
        </p:nvSpPr>
        <p:spPr>
          <a:xfrm>
            <a:off x="226503" y="167780"/>
            <a:ext cx="22518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This week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26F41FE-C35C-4ABD-80FC-79A98E493CED}"/>
              </a:ext>
            </a:extLst>
          </p:cNvPr>
          <p:cNvSpPr/>
          <p:nvPr/>
        </p:nvSpPr>
        <p:spPr>
          <a:xfrm>
            <a:off x="538528" y="814111"/>
            <a:ext cx="10887277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Z/t scores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Central limit theorem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Confidence intervals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Sampling</a:t>
            </a:r>
          </a:p>
        </p:txBody>
      </p:sp>
    </p:spTree>
    <p:extLst>
      <p:ext uri="{BB962C8B-B14F-4D97-AF65-F5344CB8AC3E}">
        <p14:creationId xmlns:p14="http://schemas.microsoft.com/office/powerpoint/2010/main" val="39268109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 txBox="1"/>
          <p:nvPr/>
        </p:nvSpPr>
        <p:spPr>
          <a:xfrm>
            <a:off x="310393" y="3613011"/>
            <a:ext cx="9550461" cy="156966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buSzPct val="25000"/>
            </a:pPr>
            <a:r>
              <a:rPr lang="en-US" sz="2800" dirty="0">
                <a:ea typeface="Gill Sans MT"/>
                <a:cs typeface="Gill Sans MT"/>
                <a:sym typeface="Gill Sans MT"/>
              </a:rPr>
              <a:t>We asked 20 homeowners if they were worried about losing their homes in the next year. Four said yes. What’s the confidence interval?</a:t>
            </a:r>
          </a:p>
          <a:p>
            <a:pPr>
              <a:buSzPct val="25000"/>
            </a:pPr>
            <a:endParaRPr lang="en-US" sz="2800" dirty="0">
              <a:ea typeface="Gill Sans MT"/>
              <a:cs typeface="Gill Sans MT"/>
              <a:sym typeface="Gill Sans MT"/>
            </a:endParaRPr>
          </a:p>
          <a:p>
            <a:pPr>
              <a:buSzPct val="25000"/>
            </a:pPr>
            <a:r>
              <a:rPr lang="en-US" sz="2800" dirty="0">
                <a:ea typeface="Gill Sans MT"/>
                <a:cs typeface="Gill Sans MT"/>
                <a:sym typeface="Gill Sans MT"/>
              </a:rPr>
              <a:t>How big a sample would we need to get a margin of error </a:t>
            </a:r>
            <a:r>
              <a:rPr lang="en-US" sz="2800" u="sng" dirty="0">
                <a:ea typeface="Gill Sans MT"/>
                <a:cs typeface="Gill Sans MT"/>
                <a:sym typeface="Gill Sans MT"/>
              </a:rPr>
              <a:t>of less than 1.5%</a:t>
            </a:r>
            <a:r>
              <a:rPr lang="en-US" sz="2800" dirty="0">
                <a:ea typeface="Gill Sans MT"/>
                <a:cs typeface="Gill Sans MT"/>
                <a:sym typeface="Gill Sans MT"/>
              </a:rPr>
              <a:t>?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D824DDA-D760-43DD-874B-6B5006E0327E}"/>
              </a:ext>
            </a:extLst>
          </p:cNvPr>
          <p:cNvSpPr/>
          <p:nvPr/>
        </p:nvSpPr>
        <p:spPr>
          <a:xfrm>
            <a:off x="224715" y="127632"/>
            <a:ext cx="281198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>
                <a:ea typeface="Gill Sans MT"/>
                <a:cs typeface="Gill Sans MT"/>
                <a:sym typeface="Gill Sans MT"/>
              </a:rPr>
              <a:t>Sample size</a:t>
            </a:r>
            <a:endParaRPr lang="en-US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5E5B63C-8721-4E18-89B0-B7FF9A58D182}"/>
                  </a:ext>
                </a:extLst>
              </p:cNvPr>
              <p:cNvSpPr txBox="1"/>
              <p:nvPr/>
            </p:nvSpPr>
            <p:spPr>
              <a:xfrm>
                <a:off x="4044392" y="2187327"/>
                <a:ext cx="5274200" cy="11118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p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𝑀𝑂𝐸</m:t>
                              </m:r>
                            </m:e>
                            <m:sup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∗(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 ∗</m:t>
                      </m:r>
                      <m:d>
                        <m:d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5E5B63C-8721-4E18-89B0-B7FF9A58D1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4392" y="2187327"/>
                <a:ext cx="5274200" cy="11118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10C3ABDB-6B49-4397-81D4-8EC880A511F7}"/>
              </a:ext>
            </a:extLst>
          </p:cNvPr>
          <p:cNvSpPr/>
          <p:nvPr/>
        </p:nvSpPr>
        <p:spPr>
          <a:xfrm>
            <a:off x="310393" y="1133520"/>
            <a:ext cx="405188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ea typeface="Gill Sans MT"/>
                <a:cs typeface="Gill Sans MT"/>
                <a:sym typeface="Gill Sans MT"/>
              </a:rPr>
              <a:t>If the MOE for proportions is</a:t>
            </a: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A5418F6-A3D4-4E36-BDFB-20E78988BD77}"/>
                  </a:ext>
                </a:extLst>
              </p:cNvPr>
              <p:cNvSpPr txBox="1"/>
              <p:nvPr/>
            </p:nvSpPr>
            <p:spPr>
              <a:xfrm>
                <a:off x="4044392" y="380462"/>
                <a:ext cx="4546566" cy="16368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6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M</m:t>
                      </m:r>
                      <m:r>
                        <m:rPr>
                          <m:sty m:val="p"/>
                        </m:rPr>
                        <a:rPr lang="en-US" sz="3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OE</m:t>
                      </m:r>
                      <m:r>
                        <a:rPr lang="en-US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∗</m:t>
                      </m:r>
                      <m:rad>
                        <m:radPr>
                          <m:degHide m:val="on"/>
                          <m:ctrlPr>
                            <a:rPr lang="en-US" sz="3600" i="1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3600" i="1" smtClean="0">
                                  <a:ln w="0"/>
                                  <a:solidFill>
                                    <a:schemeClr val="tx1"/>
                                  </a:solidFill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600" b="0" i="1" smtClean="0">
                                  <a:ln w="0"/>
                                  <a:solidFill>
                                    <a:schemeClr val="tx1"/>
                                  </a:solidFill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3600" b="0" i="1" smtClean="0">
                                  <a:ln w="0"/>
                                  <a:solidFill>
                                    <a:schemeClr val="tx1"/>
                                  </a:solidFill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(1−</m:t>
                              </m:r>
                              <m:r>
                                <a:rPr lang="en-US" sz="3600" b="0" i="1" smtClean="0">
                                  <a:ln w="0"/>
                                  <a:solidFill>
                                    <a:schemeClr val="tx1"/>
                                  </a:solidFill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3600" b="0" i="1" smtClean="0">
                                  <a:ln w="0"/>
                                  <a:solidFill>
                                    <a:schemeClr val="tx1"/>
                                  </a:solidFill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US" sz="3600" b="0" i="1" smtClean="0">
                                  <a:ln w="0"/>
                                  <a:solidFill>
                                    <a:schemeClr val="tx1"/>
                                  </a:solidFill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en-US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A5418F6-A3D4-4E36-BDFB-20E78988BD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4392" y="380462"/>
                <a:ext cx="4546566" cy="1636858"/>
              </a:xfrm>
              <a:prstGeom prst="rect">
                <a:avLst/>
              </a:prstGeom>
              <a:blipFill>
                <a:blip r:embed="rId4"/>
                <a:stretch>
                  <a:fillRect b="-48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3">
            <a:extLst>
              <a:ext uri="{FF2B5EF4-FFF2-40B4-BE49-F238E27FC236}">
                <a16:creationId xmlns:a16="http://schemas.microsoft.com/office/drawing/2014/main" id="{A03585F4-0730-42C3-8172-4566BBD01898}"/>
              </a:ext>
            </a:extLst>
          </p:cNvPr>
          <p:cNvSpPr/>
          <p:nvPr/>
        </p:nvSpPr>
        <p:spPr>
          <a:xfrm>
            <a:off x="310393" y="2231181"/>
            <a:ext cx="427626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ea typeface="Gill Sans MT"/>
                <a:cs typeface="Gill Sans MT"/>
                <a:sym typeface="Gill Sans MT"/>
              </a:rPr>
              <a:t>Then we can compute sample size as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74063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338">
            <a:extLst>
              <a:ext uri="{FF2B5EF4-FFF2-40B4-BE49-F238E27FC236}">
                <a16:creationId xmlns:a16="http://schemas.microsoft.com/office/drawing/2014/main" id="{C8CF6D31-CFEF-414A-A3C6-C4D4B311EE1D}"/>
              </a:ext>
            </a:extLst>
          </p:cNvPr>
          <p:cNvSpPr txBox="1"/>
          <p:nvPr/>
        </p:nvSpPr>
        <p:spPr>
          <a:xfrm>
            <a:off x="415902" y="465137"/>
            <a:ext cx="7702594" cy="7078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4000" dirty="0">
                <a:latin typeface="+mj-lt"/>
                <a:sym typeface="Arial"/>
              </a:rPr>
              <a:t>Z (and t) scores</a:t>
            </a:r>
          </a:p>
        </p:txBody>
      </p:sp>
      <p:sp>
        <p:nvSpPr>
          <p:cNvPr id="8" name="Shape 339">
            <a:extLst>
              <a:ext uri="{FF2B5EF4-FFF2-40B4-BE49-F238E27FC236}">
                <a16:creationId xmlns:a16="http://schemas.microsoft.com/office/drawing/2014/main" id="{BEEF42FD-F6CF-4516-A115-7EB2D4873A93}"/>
              </a:ext>
            </a:extLst>
          </p:cNvPr>
          <p:cNvSpPr txBox="1"/>
          <p:nvPr/>
        </p:nvSpPr>
        <p:spPr>
          <a:xfrm>
            <a:off x="649703" y="1295400"/>
            <a:ext cx="11212330" cy="91090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 dirty="0">
                <a:sym typeface="Arial"/>
              </a:rPr>
              <a:t>How many </a:t>
            </a:r>
            <a:r>
              <a:rPr lang="en-US" sz="2800" b="1" u="sng" dirty="0">
                <a:sym typeface="Arial"/>
              </a:rPr>
              <a:t>standard deviations</a:t>
            </a:r>
            <a:r>
              <a:rPr lang="en-US" sz="2800" b="1" dirty="0">
                <a:sym typeface="Arial"/>
              </a:rPr>
              <a:t> </a:t>
            </a:r>
            <a:r>
              <a:rPr lang="en-US" sz="2800" dirty="0">
                <a:sym typeface="Arial"/>
              </a:rPr>
              <a:t>is an observation from the </a:t>
            </a:r>
            <a:r>
              <a:rPr lang="en-US" sz="2800" b="1" u="sng" dirty="0">
                <a:sym typeface="Arial"/>
              </a:rPr>
              <a:t>mean</a:t>
            </a:r>
            <a:r>
              <a:rPr lang="en-US" sz="2800" dirty="0">
                <a:sym typeface="Arial"/>
              </a:rPr>
              <a:t>?</a:t>
            </a:r>
          </a:p>
        </p:txBody>
      </p:sp>
      <p:sp>
        <p:nvSpPr>
          <p:cNvPr id="11" name="Shape 121">
            <a:extLst>
              <a:ext uri="{FF2B5EF4-FFF2-40B4-BE49-F238E27FC236}">
                <a16:creationId xmlns:a16="http://schemas.microsoft.com/office/drawing/2014/main" id="{2D894076-B6BE-4ECC-AFE4-C67DBDA43C08}"/>
              </a:ext>
            </a:extLst>
          </p:cNvPr>
          <p:cNvSpPr txBox="1"/>
          <p:nvPr/>
        </p:nvSpPr>
        <p:spPr>
          <a:xfrm>
            <a:off x="1417389" y="1925332"/>
            <a:ext cx="2849810" cy="1063908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>
                <a:latin typeface="Gill Sans MT"/>
                <a:ea typeface="Gill Sans MT"/>
                <a:cs typeface="Gill Sans MT"/>
                <a:sym typeface="Gill Sans MT"/>
              </a:rPr>
              <a:t> </a:t>
            </a:r>
          </a:p>
        </p:txBody>
      </p:sp>
      <p:sp>
        <p:nvSpPr>
          <p:cNvPr id="12" name="Shape 339">
            <a:extLst>
              <a:ext uri="{FF2B5EF4-FFF2-40B4-BE49-F238E27FC236}">
                <a16:creationId xmlns:a16="http://schemas.microsoft.com/office/drawing/2014/main" id="{167DD115-6235-4CC4-977A-0E0211C7BD01}"/>
              </a:ext>
            </a:extLst>
          </p:cNvPr>
          <p:cNvSpPr txBox="1"/>
          <p:nvPr/>
        </p:nvSpPr>
        <p:spPr>
          <a:xfrm>
            <a:off x="649703" y="2989240"/>
            <a:ext cx="10717380" cy="91090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 dirty="0">
                <a:sym typeface="Arial"/>
              </a:rPr>
              <a:t>For a variable with a mean of 23 and a </a:t>
            </a:r>
            <a:r>
              <a:rPr lang="en-US" sz="2800" dirty="0" err="1">
                <a:sym typeface="Arial"/>
              </a:rPr>
              <a:t>s.d.</a:t>
            </a:r>
            <a:r>
              <a:rPr lang="en-US" sz="2800" dirty="0">
                <a:sym typeface="Arial"/>
              </a:rPr>
              <a:t> of 4, the z-score for 30 would be: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46775D7-B7C4-4FCC-9388-BAD68252DA43}"/>
                  </a:ext>
                </a:extLst>
              </p:cNvPr>
              <p:cNvSpPr txBox="1"/>
              <p:nvPr/>
            </p:nvSpPr>
            <p:spPr>
              <a:xfrm>
                <a:off x="4012323" y="4110756"/>
                <a:ext cx="2895023" cy="9219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30 −23</m:t>
                          </m:r>
                        </m:num>
                        <m:den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=1.75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46775D7-B7C4-4FCC-9388-BAD68252DA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2323" y="4110756"/>
                <a:ext cx="2895023" cy="92198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7F756198-E2B2-46A3-BB01-FE2F7E185AA9}"/>
              </a:ext>
            </a:extLst>
          </p:cNvPr>
          <p:cNvSpPr/>
          <p:nvPr/>
        </p:nvSpPr>
        <p:spPr>
          <a:xfrm>
            <a:off x="522470" y="5605030"/>
            <a:ext cx="1084461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ym typeface="Arial"/>
              </a:rPr>
              <a:t>What value would produce a z-score of negative 2?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2807820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338">
            <a:extLst>
              <a:ext uri="{FF2B5EF4-FFF2-40B4-BE49-F238E27FC236}">
                <a16:creationId xmlns:a16="http://schemas.microsoft.com/office/drawing/2014/main" id="{C8CF6D31-CFEF-414A-A3C6-C4D4B311EE1D}"/>
              </a:ext>
            </a:extLst>
          </p:cNvPr>
          <p:cNvSpPr txBox="1"/>
          <p:nvPr/>
        </p:nvSpPr>
        <p:spPr>
          <a:xfrm>
            <a:off x="415902" y="465137"/>
            <a:ext cx="11314702" cy="7078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4000" dirty="0">
                <a:latin typeface="+mj-lt"/>
                <a:sym typeface="Arial"/>
              </a:rPr>
              <a:t>Z (and t) scores: Why do they matter?</a:t>
            </a:r>
          </a:p>
        </p:txBody>
      </p:sp>
      <p:sp>
        <p:nvSpPr>
          <p:cNvPr id="8" name="Shape 339">
            <a:extLst>
              <a:ext uri="{FF2B5EF4-FFF2-40B4-BE49-F238E27FC236}">
                <a16:creationId xmlns:a16="http://schemas.microsoft.com/office/drawing/2014/main" id="{BEEF42FD-F6CF-4516-A115-7EB2D4873A93}"/>
              </a:ext>
            </a:extLst>
          </p:cNvPr>
          <p:cNvSpPr txBox="1"/>
          <p:nvPr/>
        </p:nvSpPr>
        <p:spPr>
          <a:xfrm>
            <a:off x="649703" y="1295400"/>
            <a:ext cx="11212330" cy="91090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514350" marR="0" lvl="0" indent="-514350" algn="l" rtl="0">
              <a:spcBef>
                <a:spcPts val="0"/>
              </a:spcBef>
              <a:buSzPct val="100000"/>
              <a:buAutoNum type="arabicParenR"/>
            </a:pPr>
            <a:r>
              <a:rPr lang="en-US" sz="2800" dirty="0">
                <a:sym typeface="Arial"/>
              </a:rPr>
              <a:t>They provide an easy way to compare data from different distributions (e.g. daytime and nighttime temperatures)</a:t>
            </a:r>
          </a:p>
          <a:p>
            <a:pPr marL="514350" marR="0" lvl="0" indent="-514350" algn="l" rtl="0">
              <a:spcBef>
                <a:spcPts val="0"/>
              </a:spcBef>
              <a:buSzPct val="100000"/>
              <a:buAutoNum type="arabicParenR"/>
            </a:pPr>
            <a:r>
              <a:rPr lang="en-US" sz="2800" dirty="0">
                <a:sym typeface="Arial"/>
              </a:rPr>
              <a:t>In a normal distribution, we can identify what percentage of observations fall within given Z scores.</a:t>
            </a:r>
          </a:p>
          <a:p>
            <a:pPr marL="514350" marR="0" lvl="0" indent="-514350" algn="l" rtl="0">
              <a:spcBef>
                <a:spcPts val="0"/>
              </a:spcBef>
              <a:buSzPct val="100000"/>
              <a:buAutoNum type="arabicParenR"/>
            </a:pPr>
            <a:endParaRPr lang="en-US" sz="2800" dirty="0">
              <a:sym typeface="Arial"/>
            </a:endParaRPr>
          </a:p>
          <a:p>
            <a:pPr marR="0" lvl="0" algn="l" rtl="0">
              <a:spcBef>
                <a:spcPts val="0"/>
              </a:spcBef>
              <a:buSzPct val="100000"/>
            </a:pPr>
            <a:r>
              <a:rPr lang="en-US" sz="2800" dirty="0">
                <a:sym typeface="Arial"/>
              </a:rPr>
              <a:t>Z score of </a:t>
            </a:r>
            <a:r>
              <a:rPr lang="en-US" sz="2800" b="1" dirty="0">
                <a:solidFill>
                  <a:srgbClr val="FFC000"/>
                </a:solidFill>
                <a:sym typeface="Arial"/>
              </a:rPr>
              <a:t>1</a:t>
            </a:r>
            <a:r>
              <a:rPr lang="en-US" sz="2800" dirty="0">
                <a:sym typeface="Arial"/>
              </a:rPr>
              <a:t>: </a:t>
            </a:r>
            <a:r>
              <a:rPr lang="en-US" sz="2800" u="sng" dirty="0">
                <a:sym typeface="Arial"/>
              </a:rPr>
              <a:t>68% </a:t>
            </a:r>
            <a:r>
              <a:rPr lang="en-US" sz="2800" dirty="0">
                <a:sym typeface="Arial"/>
              </a:rPr>
              <a:t>of observations</a:t>
            </a:r>
          </a:p>
          <a:p>
            <a:pPr marR="0" lvl="0" algn="l" rtl="0">
              <a:spcBef>
                <a:spcPts val="0"/>
              </a:spcBef>
              <a:buSzPct val="100000"/>
            </a:pPr>
            <a:r>
              <a:rPr lang="en-US" sz="2800" dirty="0">
                <a:sym typeface="Arial"/>
              </a:rPr>
              <a:t>Z score of </a:t>
            </a:r>
            <a:r>
              <a:rPr lang="en-US" sz="2800" b="1" dirty="0">
                <a:solidFill>
                  <a:srgbClr val="FFC000"/>
                </a:solidFill>
                <a:sym typeface="Arial"/>
              </a:rPr>
              <a:t>1.75</a:t>
            </a:r>
            <a:r>
              <a:rPr lang="en-US" sz="2800" dirty="0">
                <a:sym typeface="Arial"/>
              </a:rPr>
              <a:t>: </a:t>
            </a:r>
            <a:r>
              <a:rPr lang="en-US" sz="2800" u="sng" dirty="0">
                <a:sym typeface="Arial"/>
              </a:rPr>
              <a:t>90%</a:t>
            </a:r>
            <a:r>
              <a:rPr lang="en-US" sz="2800" dirty="0">
                <a:sym typeface="Arial"/>
              </a:rPr>
              <a:t> of observations</a:t>
            </a:r>
          </a:p>
          <a:p>
            <a:pPr marR="0" lvl="0" algn="l" rtl="0">
              <a:spcBef>
                <a:spcPts val="0"/>
              </a:spcBef>
              <a:buSzPct val="100000"/>
            </a:pPr>
            <a:r>
              <a:rPr lang="en-US" sz="2800" dirty="0">
                <a:sym typeface="Arial"/>
              </a:rPr>
              <a:t>Z score of </a:t>
            </a:r>
            <a:r>
              <a:rPr lang="en-US" sz="2800" b="1" dirty="0">
                <a:solidFill>
                  <a:srgbClr val="FFC000"/>
                </a:solidFill>
                <a:sym typeface="Arial"/>
              </a:rPr>
              <a:t>1.96</a:t>
            </a:r>
            <a:r>
              <a:rPr lang="en-US" sz="2800" dirty="0">
                <a:sym typeface="Arial"/>
              </a:rPr>
              <a:t>: </a:t>
            </a:r>
            <a:r>
              <a:rPr lang="en-US" sz="2800" u="sng" dirty="0">
                <a:sym typeface="Arial"/>
              </a:rPr>
              <a:t>95%</a:t>
            </a:r>
            <a:r>
              <a:rPr lang="en-US" sz="2800" dirty="0">
                <a:sym typeface="Arial"/>
              </a:rPr>
              <a:t> of observations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C64EBE-AA6A-45FA-BDB8-3AF3310AB1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9640" y="3233629"/>
            <a:ext cx="4750964" cy="3451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7492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338">
            <a:extLst>
              <a:ext uri="{FF2B5EF4-FFF2-40B4-BE49-F238E27FC236}">
                <a16:creationId xmlns:a16="http://schemas.microsoft.com/office/drawing/2014/main" id="{C8CF6D31-CFEF-414A-A3C6-C4D4B311EE1D}"/>
              </a:ext>
            </a:extLst>
          </p:cNvPr>
          <p:cNvSpPr txBox="1"/>
          <p:nvPr/>
        </p:nvSpPr>
        <p:spPr>
          <a:xfrm>
            <a:off x="415902" y="465137"/>
            <a:ext cx="7702594" cy="7078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4000" dirty="0">
                <a:latin typeface="+mj-lt"/>
                <a:sym typeface="Arial"/>
              </a:rPr>
              <a:t>Data challenge!</a:t>
            </a:r>
          </a:p>
        </p:txBody>
      </p:sp>
      <p:sp>
        <p:nvSpPr>
          <p:cNvPr id="8" name="Shape 339">
            <a:extLst>
              <a:ext uri="{FF2B5EF4-FFF2-40B4-BE49-F238E27FC236}">
                <a16:creationId xmlns:a16="http://schemas.microsoft.com/office/drawing/2014/main" id="{BEEF42FD-F6CF-4516-A115-7EB2D4873A93}"/>
              </a:ext>
            </a:extLst>
          </p:cNvPr>
          <p:cNvSpPr txBox="1"/>
          <p:nvPr/>
        </p:nvSpPr>
        <p:spPr>
          <a:xfrm>
            <a:off x="649703" y="1295400"/>
            <a:ext cx="11212330" cy="91090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 dirty="0">
                <a:sym typeface="Arial"/>
              </a:rPr>
              <a:t>Pick a variable from our county census dataset. Transform its values to z-scores. How many counties are above 2? How many below -2? In what states/regions are these located?</a:t>
            </a:r>
          </a:p>
        </p:txBody>
      </p:sp>
    </p:spTree>
    <p:extLst>
      <p:ext uri="{BB962C8B-B14F-4D97-AF65-F5344CB8AC3E}">
        <p14:creationId xmlns:p14="http://schemas.microsoft.com/office/powerpoint/2010/main" val="8812874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craps roll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67" r="8016"/>
          <a:stretch/>
        </p:blipFill>
        <p:spPr bwMode="auto">
          <a:xfrm>
            <a:off x="4660781" y="0"/>
            <a:ext cx="7510509" cy="685799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2" name="Shape 132"/>
          <p:cNvSpPr txBox="1"/>
          <p:nvPr/>
        </p:nvSpPr>
        <p:spPr>
          <a:xfrm>
            <a:off x="332173" y="107069"/>
            <a:ext cx="4328607" cy="642689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spcBef>
                <a:spcPts val="560"/>
              </a:spcBef>
              <a:buClr>
                <a:srgbClr val="FFFF66"/>
              </a:buClr>
              <a:buSzPct val="25000"/>
            </a:pPr>
            <a:r>
              <a:rPr lang="en-US" sz="4800" dirty="0">
                <a:effectLst/>
                <a:latin typeface="+mj-lt"/>
                <a:ea typeface="Gill Sans MT"/>
                <a:cs typeface="Gill Sans MT"/>
                <a:sym typeface="Gill Sans MT"/>
              </a:rPr>
              <a:t>The</a:t>
            </a:r>
            <a:r>
              <a:rPr lang="en-US" sz="4800" dirty="0">
                <a:solidFill>
                  <a:schemeClr val="bg1">
                    <a:lumMod val="95000"/>
                    <a:lumOff val="5000"/>
                  </a:schemeClr>
                </a:solidFill>
                <a:effectLst/>
                <a:latin typeface="+mj-lt"/>
                <a:ea typeface="Gill Sans MT"/>
                <a:cs typeface="Gill Sans MT"/>
                <a:sym typeface="Gill Sans MT"/>
              </a:rPr>
              <a:t> </a:t>
            </a:r>
            <a:r>
              <a:rPr lang="en-US" sz="4800" b="1" dirty="0">
                <a:solidFill>
                  <a:srgbClr val="FFC000"/>
                </a:solidFill>
                <a:effectLst/>
                <a:latin typeface="+mj-lt"/>
                <a:ea typeface="Gill Sans MT"/>
                <a:cs typeface="Gill Sans MT"/>
                <a:sym typeface="Gill Sans MT"/>
              </a:rPr>
              <a:t>central limit theorem:</a:t>
            </a:r>
            <a:endParaRPr lang="en-US" sz="3600" dirty="0">
              <a:solidFill>
                <a:srgbClr val="FFC000"/>
              </a:solidFill>
              <a:effectLst/>
              <a:latin typeface="+mj-lt"/>
              <a:ea typeface="Gill Sans MT"/>
              <a:cs typeface="Gill Sans MT"/>
              <a:sym typeface="Gill Sans MT"/>
            </a:endParaRPr>
          </a:p>
          <a:p>
            <a:pPr>
              <a:spcBef>
                <a:spcPts val="560"/>
              </a:spcBef>
              <a:buClr>
                <a:srgbClr val="FFFF66"/>
              </a:buClr>
              <a:buSzPct val="25000"/>
            </a:pPr>
            <a:r>
              <a:rPr lang="en-US" sz="3000" dirty="0">
                <a:effectLst/>
                <a:ea typeface="Gill Sans MT"/>
                <a:cs typeface="Gill Sans MT"/>
                <a:sym typeface="Gill Sans MT"/>
              </a:rPr>
              <a:t>What’s the relationship between </a:t>
            </a:r>
            <a:r>
              <a:rPr lang="en-US" sz="3000" b="1" dirty="0">
                <a:solidFill>
                  <a:srgbClr val="FFC000"/>
                </a:solidFill>
                <a:effectLst/>
                <a:ea typeface="Gill Sans MT"/>
                <a:cs typeface="Gill Sans MT"/>
                <a:sym typeface="Gill Sans MT"/>
              </a:rPr>
              <a:t>the mean</a:t>
            </a:r>
            <a:r>
              <a:rPr lang="en-US" sz="3000" b="1" i="1" dirty="0">
                <a:solidFill>
                  <a:srgbClr val="FFC000"/>
                </a:solidFill>
                <a:effectLst/>
                <a:ea typeface="Gill Sans MT"/>
                <a:cs typeface="Gill Sans MT"/>
                <a:sym typeface="Gill Sans MT"/>
              </a:rPr>
              <a:t> </a:t>
            </a:r>
            <a:r>
              <a:rPr lang="en-US" sz="3000" dirty="0">
                <a:effectLst/>
                <a:ea typeface="Gill Sans MT"/>
                <a:cs typeface="Gill Sans MT"/>
                <a:sym typeface="Gill Sans MT"/>
              </a:rPr>
              <a:t>of the sample population and the actual population?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12AC8CF-13A3-4593-9053-122027377F90}"/>
              </a:ext>
            </a:extLst>
          </p:cNvPr>
          <p:cNvSpPr txBox="1"/>
          <p:nvPr/>
        </p:nvSpPr>
        <p:spPr>
          <a:xfrm>
            <a:off x="226503" y="167780"/>
            <a:ext cx="21782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Let’s roll!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26F41FE-C35C-4ABD-80FC-79A98E493CED}"/>
              </a:ext>
            </a:extLst>
          </p:cNvPr>
          <p:cNvSpPr/>
          <p:nvPr/>
        </p:nvSpPr>
        <p:spPr>
          <a:xfrm>
            <a:off x="538528" y="814111"/>
            <a:ext cx="10887277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/>
              <a:t>Roll your dice 10 times. Put the results on this page:</a:t>
            </a:r>
          </a:p>
          <a:p>
            <a:r>
              <a:rPr lang="en-US" sz="3600" dirty="0">
                <a:hlinkClick r:id="rId2"/>
              </a:rPr>
              <a:t>https://bit.ly/geog4300_dice</a:t>
            </a:r>
            <a:r>
              <a:rPr lang="en-US" sz="3600" dirty="0"/>
              <a:t> </a:t>
            </a:r>
          </a:p>
          <a:p>
            <a:endParaRPr lang="en-US" sz="3600" dirty="0"/>
          </a:p>
          <a:p>
            <a:r>
              <a:rPr lang="en-US" sz="3600" dirty="0"/>
              <a:t>Then do two more sets of 10 rolls (30 total rolls)</a:t>
            </a:r>
          </a:p>
        </p:txBody>
      </p:sp>
    </p:spTree>
    <p:extLst>
      <p:ext uri="{BB962C8B-B14F-4D97-AF65-F5344CB8AC3E}">
        <p14:creationId xmlns:p14="http://schemas.microsoft.com/office/powerpoint/2010/main" val="34357701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/>
          <p:nvPr/>
        </p:nvSpPr>
        <p:spPr>
          <a:xfrm>
            <a:off x="332173" y="107069"/>
            <a:ext cx="11412414" cy="642689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spcBef>
                <a:spcPts val="560"/>
              </a:spcBef>
              <a:buClr>
                <a:srgbClr val="FFFF66"/>
              </a:buClr>
              <a:buSzPct val="25000"/>
            </a:pPr>
            <a:r>
              <a:rPr lang="en-US" sz="4000" b="1" dirty="0">
                <a:effectLst/>
                <a:latin typeface="+mj-lt"/>
                <a:ea typeface="Gill Sans MT"/>
                <a:cs typeface="Gill Sans MT"/>
                <a:sym typeface="Gill Sans MT"/>
              </a:rPr>
              <a:t>Identifying our terms</a:t>
            </a:r>
          </a:p>
          <a:p>
            <a:pPr>
              <a:spcBef>
                <a:spcPts val="560"/>
              </a:spcBef>
              <a:buClr>
                <a:srgbClr val="FFFF66"/>
              </a:buClr>
              <a:buSzPct val="25000"/>
            </a:pPr>
            <a:endParaRPr lang="en-US" sz="4000" b="1" dirty="0">
              <a:latin typeface="+mj-lt"/>
              <a:ea typeface="Gill Sans MT"/>
              <a:cs typeface="Gill Sans MT"/>
              <a:sym typeface="Gill Sans MT"/>
            </a:endParaRPr>
          </a:p>
          <a:p>
            <a:pPr marL="571500" indent="-571500">
              <a:spcBef>
                <a:spcPts val="56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  <a:ea typeface="Gill Sans MT"/>
                <a:cs typeface="Gill Sans MT"/>
                <a:sym typeface="Gill Sans MT"/>
              </a:rPr>
              <a:t>Samples: </a:t>
            </a:r>
            <a:r>
              <a:rPr lang="en-US" sz="3200" dirty="0">
                <a:latin typeface="+mj-lt"/>
                <a:ea typeface="Gill Sans MT"/>
                <a:cs typeface="Gill Sans MT"/>
                <a:sym typeface="Gill Sans MT"/>
              </a:rPr>
              <a:t>Each </a:t>
            </a:r>
            <a:r>
              <a:rPr lang="en-US" sz="3200" u="sng" dirty="0">
                <a:latin typeface="+mj-lt"/>
                <a:ea typeface="Gill Sans MT"/>
                <a:cs typeface="Gill Sans MT"/>
                <a:sym typeface="Gill Sans MT"/>
              </a:rPr>
              <a:t>individual</a:t>
            </a:r>
            <a:r>
              <a:rPr lang="en-US" sz="3200" dirty="0">
                <a:latin typeface="+mj-lt"/>
                <a:ea typeface="Gill Sans MT"/>
                <a:cs typeface="Gill Sans MT"/>
                <a:sym typeface="Gill Sans MT"/>
              </a:rPr>
              <a:t> set of 10 dice rolls</a:t>
            </a:r>
          </a:p>
          <a:p>
            <a:pPr marL="571500" indent="-571500">
              <a:spcBef>
                <a:spcPts val="56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  <a:ea typeface="Gill Sans MT"/>
                <a:cs typeface="Gill Sans MT"/>
                <a:sym typeface="Gill Sans MT"/>
              </a:rPr>
              <a:t>Sample mean distribution: </a:t>
            </a:r>
            <a:r>
              <a:rPr lang="en-US" sz="3200" dirty="0">
                <a:latin typeface="+mj-lt"/>
                <a:ea typeface="Gill Sans MT"/>
                <a:cs typeface="Gill Sans MT"/>
                <a:sym typeface="Gill Sans MT"/>
              </a:rPr>
              <a:t>Just the mean values for each set of 10 dice rolls</a:t>
            </a:r>
          </a:p>
          <a:p>
            <a:pPr marL="571500" indent="-571500">
              <a:spcBef>
                <a:spcPts val="56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  <a:ea typeface="Gill Sans MT"/>
                <a:cs typeface="Gill Sans MT"/>
                <a:sym typeface="Gill Sans MT"/>
              </a:rPr>
              <a:t>Population: </a:t>
            </a:r>
            <a:r>
              <a:rPr lang="en-US" sz="3200" u="sng" dirty="0">
                <a:latin typeface="+mj-lt"/>
                <a:ea typeface="Gill Sans MT"/>
                <a:cs typeface="Gill Sans MT"/>
                <a:sym typeface="Gill Sans MT"/>
              </a:rPr>
              <a:t>All</a:t>
            </a:r>
            <a:r>
              <a:rPr lang="en-US" sz="3200" dirty="0">
                <a:latin typeface="+mj-lt"/>
                <a:ea typeface="Gill Sans MT"/>
                <a:cs typeface="Gill Sans MT"/>
                <a:sym typeface="Gill Sans MT"/>
              </a:rPr>
              <a:t> possible means for of 10 dice rolls in the universe</a:t>
            </a:r>
          </a:p>
        </p:txBody>
      </p:sp>
    </p:spTree>
    <p:extLst>
      <p:ext uri="{BB962C8B-B14F-4D97-AF65-F5344CB8AC3E}">
        <p14:creationId xmlns:p14="http://schemas.microsoft.com/office/powerpoint/2010/main" val="18716827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/>
          <p:nvPr/>
        </p:nvSpPr>
        <p:spPr>
          <a:xfrm>
            <a:off x="298617" y="215552"/>
            <a:ext cx="9655206" cy="642689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spcBef>
                <a:spcPts val="560"/>
              </a:spcBef>
              <a:buClr>
                <a:srgbClr val="FFFF66"/>
              </a:buClr>
              <a:buSzPct val="25000"/>
            </a:pPr>
            <a:r>
              <a:rPr lang="en-US" sz="4000" b="1" dirty="0">
                <a:effectLst/>
                <a:latin typeface="+mj-lt"/>
                <a:ea typeface="Gill Sans MT"/>
                <a:cs typeface="Gill Sans MT"/>
                <a:sym typeface="Gill Sans MT"/>
              </a:rPr>
              <a:t>What’s the mean of the population?</a:t>
            </a:r>
            <a:endParaRPr lang="en-US" sz="2400" b="1" dirty="0">
              <a:effectLst/>
              <a:ea typeface="Gill Sans MT"/>
              <a:cs typeface="Gill Sans MT"/>
              <a:sym typeface="Gill Sans MT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3DD6258-A573-4276-86C0-2B70A8C1B91F}"/>
              </a:ext>
            </a:extLst>
          </p:cNvPr>
          <p:cNvSpPr/>
          <p:nvPr/>
        </p:nvSpPr>
        <p:spPr>
          <a:xfrm>
            <a:off x="594545" y="1069305"/>
            <a:ext cx="5770744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Mean of two dice rolls: 7</a:t>
            </a:r>
          </a:p>
          <a:p>
            <a:r>
              <a:rPr lang="en-US" sz="2800" dirty="0"/>
              <a:t>Standard deviation: 2.4</a:t>
            </a:r>
          </a:p>
          <a:p>
            <a:endParaRPr lang="en-US" sz="2800" dirty="0"/>
          </a:p>
          <a:p>
            <a:r>
              <a:rPr lang="en-US" sz="2800" dirty="0"/>
              <a:t>How did the means of your three “samples” compare?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1D067C7-4475-4281-83F3-928A73665E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2729" y="2396971"/>
            <a:ext cx="5430307" cy="441886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4B0D4BC-37B7-45F2-9709-572057BF356C}"/>
              </a:ext>
            </a:extLst>
          </p:cNvPr>
          <p:cNvSpPr/>
          <p:nvPr/>
        </p:nvSpPr>
        <p:spPr>
          <a:xfrm>
            <a:off x="6285499" y="1327200"/>
            <a:ext cx="596476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/>
              <a:t>Histogram of results from 2,000 simulated two dice rolls.</a:t>
            </a:r>
          </a:p>
        </p:txBody>
      </p:sp>
    </p:spTree>
    <p:extLst>
      <p:ext uri="{BB962C8B-B14F-4D97-AF65-F5344CB8AC3E}">
        <p14:creationId xmlns:p14="http://schemas.microsoft.com/office/powerpoint/2010/main" val="9717498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TM04033929[[fn=Slate]]</Template>
  <TotalTime>828</TotalTime>
  <Words>693</Words>
  <Application>Microsoft Office PowerPoint</Application>
  <PresentationFormat>Widescreen</PresentationFormat>
  <Paragraphs>103</Paragraphs>
  <Slides>20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Arial</vt:lpstr>
      <vt:lpstr>Calibri</vt:lpstr>
      <vt:lpstr>Calisto MT</vt:lpstr>
      <vt:lpstr>Cambria Math</vt:lpstr>
      <vt:lpstr>Gill Sans MT</vt:lpstr>
      <vt:lpstr>Wingdings 2</vt:lpstr>
      <vt:lpstr>Slate</vt:lpstr>
      <vt:lpstr>Week 6: Central limit theorem and CIs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Week 3: Descriptive statistics</dc:title>
  <dc:creator>Jerry Shannon</dc:creator>
  <cp:lastModifiedBy>Jerry Shannon</cp:lastModifiedBy>
  <cp:revision>52</cp:revision>
  <dcterms:created xsi:type="dcterms:W3CDTF">2021-09-02T15:10:57Z</dcterms:created>
  <dcterms:modified xsi:type="dcterms:W3CDTF">2023-10-06T21:19:26Z</dcterms:modified>
</cp:coreProperties>
</file>